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89" r:id="rId4"/>
    <p:sldId id="290" r:id="rId5"/>
    <p:sldId id="291" r:id="rId6"/>
    <p:sldId id="260" r:id="rId7"/>
    <p:sldId id="288" r:id="rId8"/>
    <p:sldId id="262" r:id="rId9"/>
    <p:sldId id="263" r:id="rId10"/>
    <p:sldId id="292" r:id="rId11"/>
    <p:sldId id="264" r:id="rId12"/>
    <p:sldId id="265" r:id="rId13"/>
    <p:sldId id="267" r:id="rId14"/>
    <p:sldId id="273" r:id="rId15"/>
    <p:sldId id="286" r:id="rId16"/>
    <p:sldId id="284" r:id="rId17"/>
    <p:sldId id="275" r:id="rId18"/>
    <p:sldId id="276" r:id="rId19"/>
    <p:sldId id="282" r:id="rId20"/>
    <p:sldId id="287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660"/>
  </p:normalViewPr>
  <p:slideViewPr>
    <p:cSldViewPr>
      <p:cViewPr varScale="1">
        <p:scale>
          <a:sx n="70" d="100"/>
          <a:sy n="70" d="100"/>
        </p:scale>
        <p:origin x="-8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6C0DC-B2D1-4548-AE7D-20E1686129F5}" type="datetimeFigureOut">
              <a:rPr lang="ru-RU"/>
              <a:pPr>
                <a:defRPr/>
              </a:pPr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BD0AA-E185-4186-A5EB-322D585C91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0596E-EBBA-4265-81B8-A984AA732D8D}" type="datetimeFigureOut">
              <a:rPr lang="ru-RU"/>
              <a:pPr>
                <a:defRPr/>
              </a:pPr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A2430-EFF0-4AB3-83FF-543DA7B116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5806C-3DCC-4568-BB05-C7C978D4D52A}" type="datetimeFigureOut">
              <a:rPr lang="ru-RU"/>
              <a:pPr>
                <a:defRPr/>
              </a:pPr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7F9D4-C04C-486A-9892-DF8BE2D9F3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37984-123E-4C41-887D-4A7D18EFEF2F}" type="datetimeFigureOut">
              <a:rPr lang="ru-RU"/>
              <a:pPr>
                <a:defRPr/>
              </a:pPr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77145-3048-41F3-88CC-CF68FCE778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0E9F5-5E60-4553-BBB0-F0CFD8D1AC8F}" type="datetimeFigureOut">
              <a:rPr lang="ru-RU"/>
              <a:pPr>
                <a:defRPr/>
              </a:pPr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EFAB5-9B14-4357-9026-A30F87866A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3A086-83D8-4F5D-A9EF-D33855F8CBE9}" type="datetimeFigureOut">
              <a:rPr lang="ru-RU"/>
              <a:pPr>
                <a:defRPr/>
              </a:pPr>
              <a:t>20.03.2022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1A0AF-8256-4231-AD6A-862AC78A75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B7496-AF2E-47B6-8EE9-869138C138F4}" type="datetimeFigureOut">
              <a:rPr lang="ru-RU"/>
              <a:pPr>
                <a:defRPr/>
              </a:pPr>
              <a:t>20.03.2022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DB8D1-21FB-4685-BC89-732137C54A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86F82-DB41-42AC-A81A-ACC8E4C24132}" type="datetimeFigureOut">
              <a:rPr lang="ru-RU"/>
              <a:pPr>
                <a:defRPr/>
              </a:pPr>
              <a:t>20.03.2022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E9744-04AC-452B-83BE-42A709ACBA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E0219-55B6-4365-8B62-95C90AED652E}" type="datetimeFigureOut">
              <a:rPr lang="ru-RU"/>
              <a:pPr>
                <a:defRPr/>
              </a:pPr>
              <a:t>20.03.2022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A351-BA1D-43CE-A2CA-3B19A661EC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F2E17-04E7-474E-9254-2A57419B37EE}" type="datetimeFigureOut">
              <a:rPr lang="ru-RU"/>
              <a:pPr>
                <a:defRPr/>
              </a:pPr>
              <a:t>20.03.2022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D0F7A-46D3-448E-ADE4-97ED48542F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14AD5-5D5E-452A-8838-AF9DFDE58111}" type="datetimeFigureOut">
              <a:rPr lang="ru-RU"/>
              <a:pPr>
                <a:defRPr/>
              </a:pPr>
              <a:t>20.03.2022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BD6D3-87E3-40B8-B022-D7BBE878BD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569F774-6363-42C1-A27C-6F747E5EC3E9}" type="datetimeFigureOut">
              <a:rPr lang="ru-RU"/>
              <a:pPr>
                <a:defRPr/>
              </a:pPr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AFA97F3-75BD-4B4C-AC51-857B6C0734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http://www.creativehdwallpapers.com/uploads/large/background/sky-blue-background-presentation-powerpoi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ru-RU" sz="4400" i="1" smtClean="0">
                <a:solidFill>
                  <a:schemeClr val="bg1"/>
                </a:solidFill>
              </a:rPr>
              <a:t>«Использование инновационных технологий в работе с детьми дошкольного возраста»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2" descr="http://websitepresentation.com/wp-content/uploads/free-illustration-presentation-background-ppt-theme-free-within-presentation-background-powerpoi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5" name="Заголовок 1"/>
          <p:cNvSpPr>
            <a:spLocks/>
          </p:cNvSpPr>
          <p:nvPr/>
        </p:nvSpPr>
        <p:spPr bwMode="auto">
          <a:xfrm>
            <a:off x="539750" y="404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400" i="1">
                <a:solidFill>
                  <a:srgbClr val="003300"/>
                </a:solidFill>
                <a:latin typeface="Calibri" pitchFamily="34" charset="0"/>
              </a:rPr>
              <a:t>Кубики Никитина «Сложи узор»</a:t>
            </a:r>
          </a:p>
        </p:txBody>
      </p:sp>
      <p:pic>
        <p:nvPicPr>
          <p:cNvPr id="358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484313"/>
            <a:ext cx="3690937" cy="276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9338" y="1484313"/>
            <a:ext cx="3714750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00338" y="4292600"/>
            <a:ext cx="3203575" cy="240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7" name="Picture 2" descr="http://websitepresentation.com/wp-content/uploads/free-illustration-presentation-background-ppt-theme-free-within-presentation-background-powerpoi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/>
          </p:cNvSpPr>
          <p:nvPr/>
        </p:nvSpPr>
        <p:spPr bwMode="auto">
          <a:xfrm>
            <a:off x="611188" y="54927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dirty="0">
                <a:latin typeface="+mj-lt"/>
                <a:ea typeface="+mj-ea"/>
                <a:cs typeface="+mj-cs"/>
              </a:rPr>
              <a:t>«</a:t>
            </a:r>
            <a:r>
              <a:rPr lang="ru-RU" sz="4400" dirty="0" err="1">
                <a:latin typeface="+mj-lt"/>
                <a:ea typeface="+mj-ea"/>
                <a:cs typeface="+mj-cs"/>
              </a:rPr>
              <a:t>Геоконд</a:t>
            </a:r>
            <a:r>
              <a:rPr lang="ru-RU" sz="4400" dirty="0">
                <a:latin typeface="+mj-lt"/>
                <a:ea typeface="+mj-ea"/>
                <a:cs typeface="+mj-cs"/>
              </a:rPr>
              <a:t>  </a:t>
            </a:r>
            <a:r>
              <a:rPr lang="ru-RU" sz="4400" dirty="0" err="1">
                <a:latin typeface="+mj-lt"/>
                <a:ea typeface="+mj-ea"/>
                <a:cs typeface="+mj-cs"/>
              </a:rPr>
              <a:t>Воскобовича</a:t>
            </a:r>
            <a:r>
              <a:rPr lang="ru-RU" sz="4400" dirty="0">
                <a:latin typeface="+mj-lt"/>
                <a:ea typeface="+mj-ea"/>
                <a:cs typeface="+mj-cs"/>
              </a:rPr>
              <a:t>» своими руками</a:t>
            </a:r>
            <a:endParaRPr lang="ru-RU" sz="4400" dirty="0">
              <a:latin typeface="+mj-lt"/>
              <a:ea typeface="+mj-ea"/>
              <a:cs typeface="+mj-cs"/>
            </a:endParaRPr>
          </a:p>
        </p:txBody>
      </p:sp>
      <p:pic>
        <p:nvPicPr>
          <p:cNvPr id="2048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412875"/>
            <a:ext cx="314325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92725" y="1700213"/>
            <a:ext cx="3214688" cy="241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1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27313" y="3860800"/>
            <a:ext cx="3238500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1" name="Picture 2" descr="http://websitepresentation.com/wp-content/uploads/free-illustration-presentation-background-ppt-theme-free-within-presentation-background-powerpoi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2" name="Заголовок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400" i="1">
                <a:solidFill>
                  <a:srgbClr val="003300"/>
                </a:solidFill>
                <a:latin typeface="Calibri" pitchFamily="34" charset="0"/>
              </a:rPr>
              <a:t>Игры по методике М. Шичида</a:t>
            </a:r>
          </a:p>
        </p:txBody>
      </p:sp>
      <p:sp>
        <p:nvSpPr>
          <p:cNvPr id="21513" name="Содержимое 2"/>
          <p:cNvSpPr>
            <a:spLocks/>
          </p:cNvSpPr>
          <p:nvPr/>
        </p:nvSpPr>
        <p:spPr bwMode="auto">
          <a:xfrm>
            <a:off x="395288" y="1341438"/>
            <a:ext cx="842486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None/>
            </a:pPr>
            <a:r>
              <a:rPr lang="ru-RU" sz="2000" i="1">
                <a:solidFill>
                  <a:srgbClr val="003300"/>
                </a:solidFill>
                <a:latin typeface="Calibri" pitchFamily="34" charset="0"/>
              </a:rPr>
              <a:t>Игры направлены на развитие памяти, логического и</a:t>
            </a:r>
          </a:p>
          <a:p>
            <a:pPr marL="342900" indent="-342900">
              <a:spcBef>
                <a:spcPct val="20000"/>
              </a:spcBef>
              <a:buFont typeface="Arial" charset="0"/>
              <a:buNone/>
            </a:pPr>
            <a:r>
              <a:rPr lang="ru-RU" sz="2000" i="1">
                <a:solidFill>
                  <a:srgbClr val="003300"/>
                </a:solidFill>
                <a:latin typeface="Calibri" pitchFamily="34" charset="0"/>
              </a:rPr>
              <a:t>пространственного мышления, внимания, воображения, визуальное</a:t>
            </a:r>
          </a:p>
          <a:p>
            <a:pPr marL="342900" indent="-342900">
              <a:spcBef>
                <a:spcPct val="20000"/>
              </a:spcBef>
              <a:buFont typeface="Arial" charset="0"/>
              <a:buNone/>
            </a:pPr>
            <a:r>
              <a:rPr lang="ru-RU" sz="2000" i="1">
                <a:solidFill>
                  <a:srgbClr val="003300"/>
                </a:solidFill>
                <a:latin typeface="Calibri" pitchFamily="34" charset="0"/>
              </a:rPr>
              <a:t>представление о буквах и цифрах. Данная методика помогает подготовить детей к школе.</a:t>
            </a:r>
          </a:p>
        </p:txBody>
      </p:sp>
      <p:pic>
        <p:nvPicPr>
          <p:cNvPr id="2151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2997200"/>
            <a:ext cx="3529012" cy="264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6825" y="2924175"/>
            <a:ext cx="3457575" cy="276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http://websitepresentation.com/wp-content/uploads/free-illustration-presentation-background-ppt-theme-free-within-presentation-background-powerpoi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smtClean="0">
                <a:solidFill>
                  <a:srgbClr val="FF0066"/>
                </a:solidFill>
              </a:rPr>
              <a:t>Лэпбук</a:t>
            </a:r>
          </a:p>
        </p:txBody>
      </p:sp>
      <p:sp>
        <p:nvSpPr>
          <p:cNvPr id="23555" name="Содержимое 2"/>
          <p:cNvSpPr>
            <a:spLocks noGrp="1"/>
          </p:cNvSpPr>
          <p:nvPr>
            <p:ph idx="1"/>
          </p:nvPr>
        </p:nvSpPr>
        <p:spPr>
          <a:xfrm>
            <a:off x="539750" y="1268413"/>
            <a:ext cx="8229600" cy="45259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1800" b="1" i="1" smtClean="0">
                <a:solidFill>
                  <a:srgbClr val="FF0066"/>
                </a:solidFill>
              </a:rPr>
              <a:t>Лэпбук</a:t>
            </a:r>
            <a:r>
              <a:rPr lang="ru-RU" sz="1800" smtClean="0"/>
              <a:t> </a:t>
            </a:r>
            <a:r>
              <a:rPr lang="ru-RU" sz="1800" b="1" smtClean="0">
                <a:solidFill>
                  <a:srgbClr val="003300"/>
                </a:solidFill>
              </a:rPr>
              <a:t>– это самодельная интерактивная папка с кармашками, вкладышами, окошками, которые дети могут передвигать, открывать, складывать, изучать и дополнять самостоятельно. В лэпбук собирается материал по определённой теме и дети в игровой форме получают незаметно для себя новые знания.</a:t>
            </a:r>
          </a:p>
          <a:p>
            <a:pPr>
              <a:buFont typeface="Arial" charset="0"/>
              <a:buNone/>
            </a:pPr>
            <a:endParaRPr lang="ru-RU" smtClean="0"/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3000375"/>
            <a:ext cx="32385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25" y="2928938"/>
            <a:ext cx="3357563" cy="251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4" descr="G:\предметно-развивающая среда\DSCN440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500" y="4357688"/>
            <a:ext cx="2987675" cy="224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http://www.pptbackground.net/background/Powerpoint-2007-Background-for-Powerpoint-Templat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100" b="1" dirty="0" smtClean="0"/>
              <a:t>Методы </a:t>
            </a:r>
            <a:r>
              <a:rPr lang="ru-RU" sz="3100" b="1" dirty="0"/>
              <a:t>организации совместной </a:t>
            </a:r>
            <a:r>
              <a:rPr lang="ru-RU" sz="3100" b="1" dirty="0" smtClean="0"/>
              <a:t>деятельности применяемые по инновационным технологиям: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игры – эксперименты (собрана картотека опытов и экспериментов на разные возраста);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 игры – путешествия: «Путешествие в мир сказок», «Путешествие по экологической тропе», «В мир дорожных знаков» и </a:t>
            </a:r>
            <a:r>
              <a:rPr lang="ru-RU" dirty="0" err="1"/>
              <a:t>др</a:t>
            </a:r>
            <a:r>
              <a:rPr lang="ru-RU" dirty="0"/>
              <a:t>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 сюжетно - ролевые игры 21 века </a:t>
            </a:r>
            <a:r>
              <a:rPr lang="ru-RU" dirty="0"/>
              <a:t>«Туристическое агентство «Чудеса света», «Салон красоты», «Кафе», «Цирк», «Юные туристы».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http://www.pptbackground.net/background/Powerpoint-2007-Background-for-Powerpoint-Templat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Игры путешествия</a:t>
            </a:r>
          </a:p>
        </p:txBody>
      </p:sp>
      <p:pic>
        <p:nvPicPr>
          <p:cNvPr id="25604" name="Picture 2" descr="G:\предметно-развивающая среда\DSCN79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1500188"/>
            <a:ext cx="3524250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3" descr="G:\предметно-развивающая среда\DSCN655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19688" y="1428750"/>
            <a:ext cx="3524250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4" descr="G:\предметно-развивающая среда\DSCN883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71750" y="3929063"/>
            <a:ext cx="36195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http://www.pptbackground.net/background/Powerpoint-2007-Background-for-Powerpoint-Templat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i="1" dirty="0" smtClean="0"/>
              <a:t>Игра 21 века «Туристическое агентство «Чудеса света»</a:t>
            </a:r>
            <a:endParaRPr lang="ru-RU" i="1" dirty="0"/>
          </a:p>
        </p:txBody>
      </p:sp>
      <p:pic>
        <p:nvPicPr>
          <p:cNvPr id="26627" name="Picture 2" descr="G:\предметно-развивающая среда\DSCN8561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14313" y="1500188"/>
            <a:ext cx="3119437" cy="2339975"/>
          </a:xfrm>
        </p:spPr>
      </p:pic>
      <p:pic>
        <p:nvPicPr>
          <p:cNvPr id="26628" name="Picture 4" descr="G:\предметно-развивающая среда\DSCN856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688" y="3286125"/>
            <a:ext cx="2047875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5" descr="G:\предметно-развивающая среда\DSCN851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43188" y="3143250"/>
            <a:ext cx="3714750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5" descr="D:\фото кормушки\DCIM\100NIKON\DSCN8036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57625" y="1500188"/>
            <a:ext cx="2000250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6" descr="D:\фото кормушки\DCIM\100NIKON\DSCN814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8625" y="4214813"/>
            <a:ext cx="2000250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Picture 7" descr="D:\фото кормушки\DCIM\100NIKON\DSCN8144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572250" y="4857750"/>
            <a:ext cx="226060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3" name="Picture 8" descr="D:\фото кормушки\DCIM\100NIKON\DSCN8153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500813" y="1428750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http://www.pptbackground.net/background/Powerpoint-2007-Background-for-Powerpoint-Templat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i="1" smtClean="0">
                <a:solidFill>
                  <a:srgbClr val="003300"/>
                </a:solidFill>
              </a:rPr>
              <a:t>Игровые развивающие пособия своими руками для детей  дошкольного возраста</a:t>
            </a:r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smtClean="0"/>
              <a:t>Речевая игра: «Рассели по домам»</a:t>
            </a:r>
          </a:p>
          <a:p>
            <a:pPr>
              <a:buFont typeface="Arial" charset="0"/>
              <a:buNone/>
            </a:pPr>
            <a:endParaRPr lang="ru-RU" smtClean="0"/>
          </a:p>
          <a:p>
            <a:pPr>
              <a:buFont typeface="Arial" charset="0"/>
              <a:buNone/>
            </a:pPr>
            <a:r>
              <a:rPr lang="ru-RU" smtClean="0"/>
              <a:t>«Умные резиночки»</a:t>
            </a:r>
          </a:p>
          <a:p>
            <a:pPr>
              <a:buFont typeface="Arial" charset="0"/>
              <a:buNone/>
            </a:pPr>
            <a:endParaRPr lang="ru-RU" smtClean="0"/>
          </a:p>
          <a:p>
            <a:pPr>
              <a:buFont typeface="Arial" charset="0"/>
              <a:buNone/>
            </a:pPr>
            <a:endParaRPr lang="ru-RU" smtClean="0"/>
          </a:p>
          <a:p>
            <a:pPr>
              <a:buFont typeface="Arial" charset="0"/>
              <a:buNone/>
            </a:pPr>
            <a:r>
              <a:rPr lang="ru-RU" smtClean="0"/>
              <a:t>«Танграм», «Речевые перфокарты» </a:t>
            </a:r>
          </a:p>
        </p:txBody>
      </p:sp>
      <p:pic>
        <p:nvPicPr>
          <p:cNvPr id="2765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63" y="1571625"/>
            <a:ext cx="2036762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3" y="2428875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67500" y="3929063"/>
            <a:ext cx="24765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http://www.pptbackground.net/background/Powerpoint-2007-Background-for-Powerpoint-Templat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smtClean="0"/>
              <a:t>Слоговой тренажёр</a:t>
            </a:r>
          </a:p>
          <a:p>
            <a:pPr>
              <a:buFont typeface="Arial" charset="0"/>
              <a:buNone/>
            </a:pPr>
            <a:endParaRPr lang="ru-RU" smtClean="0"/>
          </a:p>
          <a:p>
            <a:pPr>
              <a:buFont typeface="Arial" charset="0"/>
              <a:buNone/>
            </a:pPr>
            <a:endParaRPr lang="ru-RU" smtClean="0"/>
          </a:p>
          <a:p>
            <a:pPr>
              <a:buFont typeface="Arial" charset="0"/>
              <a:buNone/>
            </a:pPr>
            <a:endParaRPr lang="ru-RU" smtClean="0"/>
          </a:p>
          <a:p>
            <a:pPr>
              <a:buFont typeface="Arial" charset="0"/>
              <a:buNone/>
            </a:pPr>
            <a:endParaRPr lang="ru-RU" smtClean="0"/>
          </a:p>
          <a:p>
            <a:pPr>
              <a:buFont typeface="Arial" charset="0"/>
              <a:buNone/>
            </a:pPr>
            <a:endParaRPr lang="ru-RU" smtClean="0"/>
          </a:p>
          <a:p>
            <a:pPr>
              <a:buFont typeface="Arial" charset="0"/>
              <a:buNone/>
            </a:pPr>
            <a:r>
              <a:rPr lang="ru-RU" smtClean="0"/>
              <a:t>Речевые улитки</a:t>
            </a:r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5" y="1428750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13" y="1428750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88" y="2214563"/>
            <a:ext cx="3533775" cy="264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14813" y="4000500"/>
            <a:ext cx="3333750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http://www.pptbackground.net/background/Powerpoint-2007-Background-for-Powerpoint-Templat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ru-RU" b="1" i="1" smtClean="0">
                <a:solidFill>
                  <a:srgbClr val="003300"/>
                </a:solidFill>
              </a:rPr>
              <a:t>Очень важно не останавливаться на месте, ставить новые цели и стремиться к их достижению - это основной механизм развития личности, как воспитанника, так и педагога.</a:t>
            </a:r>
          </a:p>
          <a:p>
            <a:pPr algn="ctr">
              <a:buFont typeface="Arial" charset="0"/>
              <a:buNone/>
            </a:pPr>
            <a:r>
              <a:rPr lang="ru-RU" b="1" i="1" smtClean="0">
                <a:solidFill>
                  <a:srgbClr val="7030A0"/>
                </a:solidFill>
              </a:rPr>
              <a:t>Желаю успехов в работе и новых достижений!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http://www.pptbackground.net/background/Powerpoint-2007-Background-for-Powerpoint-Templat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i="1" dirty="0" smtClean="0">
                <a:solidFill>
                  <a:srgbClr val="002060"/>
                </a:solidFill>
              </a:rPr>
              <a:t>Инновационная деятельность педагога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/>
              <a:t>Инновационная деятельность педагога</a:t>
            </a:r>
            <a:r>
              <a:rPr lang="ru-RU" dirty="0"/>
              <a:t> – это необходимая часть образовательного процесса.   Внедрение инноваций означает необходимость воспитателей подстраивать свою деятельность под меняющиеся условия и использовать нестандартные приёмы в образовательных процессах. Работа педагога не должна ограничиваться рамками исключительно старых и проверенных методов, необходимо некоторое разнообразие.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 descr="http://900igr.net/up/datas/161661/0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2" descr="http://www.pptbackground.net/background/Powerpoint-2007-Background-for-Powerpoint-Templat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1403350" y="333375"/>
            <a:ext cx="7092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2400" b="1">
                <a:latin typeface="Times New Roman" pitchFamily="18" charset="0"/>
              </a:rPr>
              <a:t>Основные виды инновационных технологий</a:t>
            </a:r>
            <a:r>
              <a:rPr lang="ru-RU" sz="2400">
                <a:latin typeface="Times New Roman" pitchFamily="18" charset="0"/>
              </a:rPr>
              <a:t> </a:t>
            </a:r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250825" y="1196975"/>
            <a:ext cx="8497888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buFontTx/>
              <a:buAutoNum type="arabicPeriod"/>
              <a:tabLst>
                <a:tab pos="457200" algn="l"/>
              </a:tabLst>
            </a:pPr>
            <a:r>
              <a:rPr lang="ru-RU" b="1"/>
              <a:t>Здоровьесберегающие технологии:</a:t>
            </a:r>
            <a:r>
              <a:rPr lang="ru-RU"/>
              <a:t> основной их целью является создание условий для формирования у воспитанников представления о здоровом образе жизни, об умении оказать себе и ближнему первую медицинскую помощь, а также формирование и развитие знаний, умений и навыков, необходимых для поддержания собственного здоровья. Формами работы являются спортивные праздники, физкультминутки между занятиями, утренняя гимнастика, гимнастика для глаз, дыхательная гимнастика, пальчиковая и динамическая гимнастика, релаксация, прогулки не только на территории детского сада, но и в лесопарковых зонах, спортивные игры, закаливание, водные процедуры.</a:t>
            </a:r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250825" y="4084638"/>
            <a:ext cx="8424863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en-US" b="1"/>
              <a:t>2</a:t>
            </a:r>
            <a:r>
              <a:rPr lang="ru-RU" b="1"/>
              <a:t>.Проектная деятельность:</a:t>
            </a:r>
            <a:r>
              <a:rPr lang="ru-RU"/>
              <a:t> её смысл заключается в создании проблемной деятельности, которая осуществляется ребёнком совместно с педагогом. Знания, которые ребёнок получает в ходе работы над проектом, становятся его личным достоянием и прочно закрепляются в уже имеющейся системе знаний об окружающем мире.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2" descr="http://www.pptbackground.net/background/Powerpoint-2007-Background-for-Powerpoint-Templat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395288" y="914400"/>
            <a:ext cx="8353425" cy="50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457200" algn="l"/>
              </a:tabLst>
            </a:pPr>
            <a:r>
              <a:rPr lang="ru-RU" b="1"/>
              <a:t>3.Развивающие технологии:</a:t>
            </a:r>
            <a:r>
              <a:rPr lang="ru-RU"/>
              <a:t> в традиционном обучении ребёнку представляется для изучения уже готовый продукт, шаблон действия. При развивающем обучении ребёнок самостоятельно должен прийти к какому-либо мнению, решению проблемы в результате анализа своих действий.</a:t>
            </a:r>
          </a:p>
          <a:p>
            <a:pPr>
              <a:tabLst>
                <a:tab pos="457200" algn="l"/>
              </a:tabLst>
            </a:pPr>
            <a:endParaRPr lang="ru-RU"/>
          </a:p>
          <a:p>
            <a:pPr>
              <a:tabLst>
                <a:tab pos="457200" algn="l"/>
              </a:tabLst>
            </a:pPr>
            <a:r>
              <a:rPr lang="ru-RU" b="1"/>
              <a:t>4.Коррекционные технологии:</a:t>
            </a:r>
            <a:r>
              <a:rPr lang="ru-RU"/>
              <a:t> их целью является снятие психоэмоционального напряжения дошкольников. Виды: сказкотерапия, цветотерапия, музыкальная терапия.</a:t>
            </a:r>
          </a:p>
          <a:p>
            <a:pPr>
              <a:tabLst>
                <a:tab pos="457200" algn="l"/>
              </a:tabLst>
            </a:pPr>
            <a:endParaRPr lang="ru-RU"/>
          </a:p>
          <a:p>
            <a:pPr>
              <a:tabLst>
                <a:tab pos="457200" algn="l"/>
              </a:tabLst>
            </a:pPr>
            <a:r>
              <a:rPr lang="ru-RU" b="1"/>
              <a:t>5.Информационные технологии:</a:t>
            </a:r>
            <a:r>
              <a:rPr lang="ru-RU"/>
              <a:t> использование ИКТ на занятиях в детских дошкольных учреждениях имеет ряд преимуществ перед традиционными формами организации занятий. Компьютер привлекателен для детей, использование анимации, слайдовых презентаций, фильмов позволяет вызвать активный познавательный интерес у детей к изучаемым явлениям. Способы визуальной поддержки материала позволяют добиться длительной концентрации внимания воспитанников, а также одновременного воздействия сразу на несколько органов чувств ребёнка, что способствует более прочному закреплению новых получаемых знаний.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2" descr="http://www.pptbackground.net/background/Powerpoint-2007-Background-for-Powerpoint-Templat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395288" y="1131888"/>
            <a:ext cx="8208962" cy="311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457200" algn="l"/>
              </a:tabLst>
            </a:pPr>
            <a:r>
              <a:rPr lang="ru-RU" b="1"/>
              <a:t>6. Познавательно-исследовательская деятельность:</a:t>
            </a:r>
            <a:r>
              <a:rPr lang="ru-RU"/>
              <a:t> основной целью является создание экспериментальной деятельности, активным участником которой выступает ребёнок. Непосредственное участие ребёнка в ходе эксперимента позволяет ему воочию увидеть процесс и результаты.</a:t>
            </a:r>
          </a:p>
          <a:p>
            <a:pPr>
              <a:tabLst>
                <a:tab pos="457200" algn="l"/>
              </a:tabLst>
            </a:pPr>
            <a:endParaRPr lang="ru-RU"/>
          </a:p>
          <a:p>
            <a:pPr>
              <a:tabLst>
                <a:tab pos="457200" algn="l"/>
              </a:tabLst>
            </a:pPr>
            <a:r>
              <a:rPr lang="ru-RU" b="1"/>
              <a:t>7. Личностно-ориентированные технологии:</a:t>
            </a:r>
            <a:r>
              <a:rPr lang="ru-RU"/>
              <a:t> цель данной технологии – создание демократичных партнёрских гуманистических отношений между ребёнком и воспитателем, а также обеспечение условий для развития личности воспитанников. При личностно-ориентированном подходе личность ребёнка ставится во главу обучения.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http://www.pptbackground.net/background/Powerpoint-2007-Background-for-Powerpoint-Templat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b="1" smtClean="0"/>
              <a:t>Игра – это ведущая деятельность</a:t>
            </a:r>
            <a:r>
              <a:rPr lang="ru-RU" smtClean="0"/>
              <a:t>, всего дошкольного возраста. Развивающий потенциал игры заложен в самой её природе. Педагогическая ценность игры заключается в том, что она становится сильнейшим мотивационным фактором, ребёнок руководствуется личностными установками и мотивами. </a:t>
            </a:r>
          </a:p>
          <a:p>
            <a:pPr>
              <a:buFont typeface="Arial" charset="0"/>
              <a:buNone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http://websitepresentation.com/wp-content/uploads/free-illustration-presentation-background-ppt-theme-free-within-presentation-background-powerpoi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Прямоугольник 2"/>
          <p:cNvSpPr>
            <a:spLocks noChangeArrowheads="1"/>
          </p:cNvSpPr>
          <p:nvPr/>
        </p:nvSpPr>
        <p:spPr bwMode="auto">
          <a:xfrm>
            <a:off x="3059113" y="549275"/>
            <a:ext cx="39417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>
                <a:latin typeface="Calibri" pitchFamily="34" charset="0"/>
              </a:rPr>
              <a:t>Блоки Дьенеша</a:t>
            </a:r>
          </a:p>
        </p:txBody>
      </p:sp>
      <p:pic>
        <p:nvPicPr>
          <p:cNvPr id="1741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268413"/>
            <a:ext cx="3524250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92725" y="1412875"/>
            <a:ext cx="34290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84438" y="3429000"/>
            <a:ext cx="3714750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http://websitepresentation.com/wp-content/uploads/free-illustration-presentation-background-ppt-theme-free-within-presentation-background-powerpoi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260350"/>
            <a:ext cx="8661400" cy="8461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i="1" dirty="0" smtClean="0">
                <a:solidFill>
                  <a:srgbClr val="003300"/>
                </a:solidFill>
              </a:rPr>
              <a:t>Игра Соты Кайе - </a:t>
            </a:r>
            <a:r>
              <a:rPr lang="ru-RU" dirty="0" smtClean="0">
                <a:solidFill>
                  <a:srgbClr val="003300"/>
                </a:solidFill>
              </a:rPr>
              <a:t> </a:t>
            </a:r>
            <a:r>
              <a:rPr lang="ru-RU" sz="3100" i="1" dirty="0" smtClean="0">
                <a:solidFill>
                  <a:srgbClr val="003300"/>
                </a:solidFill>
              </a:rPr>
              <a:t>это </a:t>
            </a:r>
            <a:r>
              <a:rPr lang="ru-RU" sz="3100" i="1" dirty="0">
                <a:solidFill>
                  <a:srgbClr val="003300"/>
                </a:solidFill>
              </a:rPr>
              <a:t>многофункциональная, вариативная дидактическая и игровая система</a:t>
            </a:r>
            <a:r>
              <a:rPr lang="ru-RU" i="1" dirty="0">
                <a:solidFill>
                  <a:srgbClr val="003300"/>
                </a:solidFill>
              </a:rPr>
              <a:t>. </a:t>
            </a:r>
            <a:endParaRPr lang="ru-RU" b="1" i="1" dirty="0">
              <a:solidFill>
                <a:srgbClr val="003300"/>
              </a:solidFill>
            </a:endParaRPr>
          </a:p>
        </p:txBody>
      </p:sp>
      <p:pic>
        <p:nvPicPr>
          <p:cNvPr id="1843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95288" y="1557338"/>
            <a:ext cx="3524250" cy="2643187"/>
          </a:xfrm>
        </p:spPr>
      </p:pic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9338" y="1557338"/>
            <a:ext cx="3452812" cy="258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27313" y="3789363"/>
            <a:ext cx="36195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http://websitepresentation.com/wp-content/uploads/free-illustration-presentation-background-ppt-theme-free-within-presentation-background-powerpoi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ru-RU" smtClean="0"/>
              <a:t>Палочки Кюизенера</a:t>
            </a: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539750" y="1125538"/>
            <a:ext cx="8229600" cy="45259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000" b="1" i="1" smtClean="0">
                <a:solidFill>
                  <a:srgbClr val="003300"/>
                </a:solidFill>
              </a:rPr>
              <a:t>С помощью их в игровой форме можно довести до детей глубинное</a:t>
            </a:r>
          </a:p>
          <a:p>
            <a:pPr>
              <a:buFont typeface="Arial" charset="0"/>
              <a:buNone/>
            </a:pPr>
            <a:r>
              <a:rPr lang="ru-RU" sz="2000" b="1" i="1" smtClean="0">
                <a:solidFill>
                  <a:srgbClr val="003300"/>
                </a:solidFill>
              </a:rPr>
              <a:t>понимание основных математических понятий, развить умение</a:t>
            </a:r>
          </a:p>
          <a:p>
            <a:pPr>
              <a:buFont typeface="Arial" charset="0"/>
              <a:buNone/>
            </a:pPr>
            <a:r>
              <a:rPr lang="ru-RU" sz="2000" b="1" i="1" smtClean="0">
                <a:solidFill>
                  <a:srgbClr val="003300"/>
                </a:solidFill>
              </a:rPr>
              <a:t>сравнивать величины, дать детям представление о соразмерностях и даже</a:t>
            </a:r>
          </a:p>
          <a:p>
            <a:pPr>
              <a:buFont typeface="Arial" charset="0"/>
              <a:buNone/>
            </a:pPr>
            <a:r>
              <a:rPr lang="ru-RU" sz="2000" b="1" i="1" smtClean="0">
                <a:solidFill>
                  <a:srgbClr val="003300"/>
                </a:solidFill>
              </a:rPr>
              <a:t>о некоторых арифметических действиях.</a:t>
            </a:r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3071813"/>
            <a:ext cx="3643313" cy="273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3" y="3071813"/>
            <a:ext cx="3643312" cy="273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8938" y="3429000"/>
            <a:ext cx="26670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606</Words>
  <Application>Microsoft Office PowerPoint</Application>
  <PresentationFormat>Экран (4:3)</PresentationFormat>
  <Paragraphs>52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Calibri</vt:lpstr>
      <vt:lpstr>Arial</vt:lpstr>
      <vt:lpstr>Times New Roman</vt:lpstr>
      <vt:lpstr>Тема Office</vt:lpstr>
      <vt:lpstr>Слайд 1</vt:lpstr>
      <vt:lpstr>Инновационная деятельность педагога</vt:lpstr>
      <vt:lpstr>Слайд 3</vt:lpstr>
      <vt:lpstr>Слайд 4</vt:lpstr>
      <vt:lpstr>Слайд 5</vt:lpstr>
      <vt:lpstr>Слайд 6</vt:lpstr>
      <vt:lpstr>Слайд 7</vt:lpstr>
      <vt:lpstr>Игра Соты Кайе -  это многофункциональная, вариативная дидактическая и игровая система. </vt:lpstr>
      <vt:lpstr>Палочки Кюизенера</vt:lpstr>
      <vt:lpstr>Слайд 10</vt:lpstr>
      <vt:lpstr>Слайд 11</vt:lpstr>
      <vt:lpstr>Слайд 12</vt:lpstr>
      <vt:lpstr>Лэпбук</vt:lpstr>
      <vt:lpstr>Методы организации совместной деятельности применяемые по инновационным технологиям: </vt:lpstr>
      <vt:lpstr>Игры путешествия</vt:lpstr>
      <vt:lpstr>Игра 21 века «Туристическое агентство «Чудеса света»</vt:lpstr>
      <vt:lpstr>Игровые развивающие пособия своими руками для детей  дошкольного возраста</vt:lpstr>
      <vt:lpstr>Слайд 18</vt:lpstr>
      <vt:lpstr>Слайд 19</vt:lpstr>
      <vt:lpstr>Слайд 20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XTreme.ws</cp:lastModifiedBy>
  <cp:revision>21</cp:revision>
  <dcterms:created xsi:type="dcterms:W3CDTF">2019-03-01T07:39:31Z</dcterms:created>
  <dcterms:modified xsi:type="dcterms:W3CDTF">2022-03-20T19:35:14Z</dcterms:modified>
</cp:coreProperties>
</file>